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64" r:id="rId3"/>
    <p:sldId id="277" r:id="rId4"/>
    <p:sldId id="257" r:id="rId5"/>
    <p:sldId id="258" r:id="rId6"/>
    <p:sldId id="259" r:id="rId7"/>
    <p:sldId id="260" r:id="rId8"/>
    <p:sldId id="261" r:id="rId9"/>
    <p:sldId id="262" r:id="rId10"/>
    <p:sldId id="263" r:id="rId11"/>
    <p:sldId id="265" r:id="rId12"/>
    <p:sldId id="266" r:id="rId13"/>
    <p:sldId id="267" r:id="rId14"/>
    <p:sldId id="268" r:id="rId15"/>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59" autoAdjust="0"/>
    <p:restoredTop sz="86380" autoAdjust="0"/>
  </p:normalViewPr>
  <p:slideViewPr>
    <p:cSldViewPr snapToGrid="0">
      <p:cViewPr>
        <p:scale>
          <a:sx n="69" d="100"/>
          <a:sy n="69" d="100"/>
        </p:scale>
        <p:origin x="-72" y="996"/>
      </p:cViewPr>
      <p:guideLst>
        <p:guide orient="horz" pos="2160"/>
        <p:guide pos="2880"/>
      </p:guideLst>
    </p:cSldViewPr>
  </p:slideViewPr>
  <p:outlineViewPr>
    <p:cViewPr>
      <p:scale>
        <a:sx n="33" d="100"/>
        <a:sy n="33" d="100"/>
      </p:scale>
      <p:origin x="246" y="6512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1">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2"/>
          <a:stretch>
            <a:fillRect/>
          </a:stretch>
        </p:blipFill>
        <p:spPr>
          <a:xfrm>
            <a:off x="272374" y="233464"/>
            <a:ext cx="1715094" cy="17902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
          <p:cNvSpPr/>
          <p:nvPr/>
        </p:nvSpPr>
        <p:spPr>
          <a:xfrm>
            <a:off x="16289078" y="0"/>
            <a:ext cx="1998921"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3976577" y="3086100"/>
            <a:ext cx="9229060" cy="23390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rgbClr val="000000"/>
                </a:solidFill>
                <a:latin typeface="Cambria"/>
                <a:ea typeface="Cambria"/>
                <a:cs typeface="Cambria"/>
                <a:sym typeface="Cambria"/>
              </a:rPr>
              <a:t/>
            </a:r>
            <a:br>
              <a:rPr lang="en-US" sz="1800" b="1" i="0" u="none" strike="noStrike" cap="none" dirty="0">
                <a:solidFill>
                  <a:srgbClr val="000000"/>
                </a:solidFill>
                <a:latin typeface="Cambria"/>
                <a:ea typeface="Cambria"/>
                <a:cs typeface="Cambria"/>
                <a:sym typeface="Cambria"/>
              </a:rPr>
            </a:br>
            <a:endParaRPr sz="18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rgbClr val="000000"/>
                </a:solidFill>
                <a:latin typeface="Cambria"/>
                <a:ea typeface="Cambria"/>
                <a:cs typeface="Cambria"/>
                <a:sym typeface="Cambria"/>
              </a:rPr>
              <a:t/>
            </a:r>
            <a:br>
              <a:rPr lang="en-US" sz="3200" b="1" i="0" u="none" strike="noStrike" cap="none" dirty="0">
                <a:solidFill>
                  <a:srgbClr val="000000"/>
                </a:solidFill>
                <a:latin typeface="Cambria"/>
                <a:ea typeface="Cambria"/>
                <a:cs typeface="Cambria"/>
                <a:sym typeface="Cambria"/>
              </a:rPr>
            </a:br>
            <a:endParaRPr sz="1800" b="0" i="0" u="none" strike="noStrike" cap="none">
              <a:solidFill>
                <a:srgbClr val="000000"/>
              </a:solidFill>
              <a:latin typeface="Calibri"/>
              <a:ea typeface="Calibri"/>
              <a:cs typeface="Calibri"/>
              <a:sym typeface="Calibri"/>
            </a:endParaRPr>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pic>
        <p:nvPicPr>
          <p:cNvPr id="1026" name="Picture 2"/>
          <p:cNvPicPr>
            <a:picLocks noChangeAspect="1" noChangeArrowheads="1"/>
          </p:cNvPicPr>
          <p:nvPr/>
        </p:nvPicPr>
        <p:blipFill>
          <a:blip r:embed="rId4"/>
          <a:srcRect/>
          <a:stretch>
            <a:fillRect/>
          </a:stretch>
        </p:blipFill>
        <p:spPr bwMode="auto">
          <a:xfrm>
            <a:off x="-360948" y="1612231"/>
            <a:ext cx="18648947" cy="86747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6" y="2382254"/>
            <a:ext cx="17782674" cy="6906126"/>
          </a:xfrm>
        </p:spPr>
        <p:txBody>
          <a:bodyPr>
            <a:normAutofit fontScale="90000"/>
          </a:bodyPr>
          <a:lstStyle/>
          <a:p>
            <a:r>
              <a:rPr lang="en-IN" dirty="0" smtClean="0">
                <a:solidFill>
                  <a:srgbClr val="FF0000"/>
                </a:solidFill>
              </a:rPr>
              <a:t>FARMING ,FORESTRY,FISHING AND LIVESTOCK REARING –MAIN OCCUPATIONS.</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FOOD CROPS – RICE,MAIZE AND CASSAVA.</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CASH CROPS – COCOA,COFFEE,TOBACCO,COTTON,RUBBER AND OIL PALM.</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MINERALS – GOLD,COBALT,COPPER,CADMIUM,PETROLEM,DIAMOND,SILVER,ZINC,MANGANESE,TIN,URANIUM,IRON ORE,BAUXITE AND COAL.</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endParaRPr lang="en-IN" dirty="0">
              <a:solidFill>
                <a:srgbClr val="FF0000"/>
              </a:solidFill>
            </a:endParaRPr>
          </a:p>
        </p:txBody>
      </p:sp>
      <p:sp>
        <p:nvSpPr>
          <p:cNvPr id="3" name="Text Placeholder 2"/>
          <p:cNvSpPr>
            <a:spLocks noGrp="1"/>
          </p:cNvSpPr>
          <p:nvPr>
            <p:ph type="body" idx="1"/>
          </p:nvPr>
        </p:nvSpPr>
        <p:spPr>
          <a:xfrm>
            <a:off x="3922295" y="-481264"/>
            <a:ext cx="9577136" cy="2189747"/>
          </a:xfrm>
        </p:spPr>
        <p:txBody>
          <a:bodyPr>
            <a:normAutofit/>
          </a:bodyPr>
          <a:lstStyle/>
          <a:p>
            <a:pPr algn="ctr"/>
            <a:r>
              <a:rPr lang="en-IN" sz="3600" b="1" dirty="0" smtClean="0">
                <a:solidFill>
                  <a:srgbClr val="FF0000"/>
                </a:solidFill>
              </a:rPr>
              <a:t>ECONOMIC RESOURCES</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590801"/>
            <a:ext cx="17228803" cy="6745704"/>
          </a:xfrm>
        </p:spPr>
        <p:txBody>
          <a:bodyPr/>
          <a:lstStyle/>
          <a:p>
            <a:r>
              <a:rPr lang="en-IN" dirty="0" smtClean="0">
                <a:solidFill>
                  <a:srgbClr val="C00000"/>
                </a:solidFill>
              </a:rPr>
              <a:t>THE COUNTRY IS THINLY POPULATED.</a:t>
            </a:r>
            <a:br>
              <a:rPr lang="en-IN" dirty="0" smtClean="0">
                <a:solidFill>
                  <a:srgbClr val="C00000"/>
                </a:solidFill>
              </a:rPr>
            </a:br>
            <a:r>
              <a:rPr lang="en-IN" dirty="0" smtClean="0">
                <a:solidFill>
                  <a:srgbClr val="C00000"/>
                </a:solidFill>
              </a:rPr>
              <a:t>CASSAVA –ROOT STAPLE FOOD</a:t>
            </a:r>
            <a:br>
              <a:rPr lang="en-IN" dirty="0" smtClean="0">
                <a:solidFill>
                  <a:srgbClr val="C00000"/>
                </a:solidFill>
              </a:rPr>
            </a:br>
            <a:r>
              <a:rPr lang="en-IN" dirty="0" smtClean="0">
                <a:solidFill>
                  <a:srgbClr val="C00000"/>
                </a:solidFill>
              </a:rPr>
              <a:t>BANTU –TRIBAL PEOPLE,THEY FOLLOW TRADITIONAL LIFESTYLES.</a:t>
            </a:r>
            <a:br>
              <a:rPr lang="en-IN" dirty="0" smtClean="0">
                <a:solidFill>
                  <a:srgbClr val="C00000"/>
                </a:solidFill>
              </a:rPr>
            </a:br>
            <a:r>
              <a:rPr lang="en-IN" dirty="0" smtClean="0">
                <a:solidFill>
                  <a:srgbClr val="C00000"/>
                </a:solidFill>
              </a:rPr>
              <a:t>PYGMIES –INHABITANTS,THEY ARE ALSO KNOWNS AS </a:t>
            </a:r>
            <a:r>
              <a:rPr lang="en-IN" dirty="0" smtClean="0">
                <a:solidFill>
                  <a:schemeClr val="tx1"/>
                </a:solidFill>
              </a:rPr>
              <a:t>BAMBUTI.</a:t>
            </a:r>
            <a:br>
              <a:rPr lang="en-IN" dirty="0" smtClean="0">
                <a:solidFill>
                  <a:schemeClr val="tx1"/>
                </a:solidFill>
              </a:rPr>
            </a:br>
            <a:r>
              <a:rPr lang="en-IN" dirty="0" smtClean="0">
                <a:solidFill>
                  <a:srgbClr val="C00000"/>
                </a:solidFill>
              </a:rPr>
              <a:t>THEY ARE VERY SHORT LESS THAN 150 CM TALL. </a:t>
            </a:r>
            <a:br>
              <a:rPr lang="en-IN" dirty="0" smtClean="0">
                <a:solidFill>
                  <a:srgbClr val="C00000"/>
                </a:solidFill>
              </a:rPr>
            </a:br>
            <a:r>
              <a:rPr lang="en-IN" dirty="0" smtClean="0">
                <a:solidFill>
                  <a:srgbClr val="C00000"/>
                </a:solidFill>
              </a:rPr>
              <a:t>THEY LIVE IN ITURI FOREST.</a:t>
            </a:r>
            <a:br>
              <a:rPr lang="en-IN" dirty="0" smtClean="0">
                <a:solidFill>
                  <a:srgbClr val="C00000"/>
                </a:solidFill>
              </a:rPr>
            </a:br>
            <a:r>
              <a:rPr lang="en-IN" dirty="0" smtClean="0">
                <a:solidFill>
                  <a:srgbClr val="C00000"/>
                </a:solidFill>
              </a:rPr>
              <a:t>THEY LEAD A PRIMITIVE LIFE.</a:t>
            </a:r>
            <a:endParaRPr lang="en-IN" dirty="0">
              <a:solidFill>
                <a:srgbClr val="C00000"/>
              </a:solidFill>
            </a:endParaRPr>
          </a:p>
        </p:txBody>
      </p:sp>
      <p:sp>
        <p:nvSpPr>
          <p:cNvPr id="3" name="Text Placeholder 2"/>
          <p:cNvSpPr>
            <a:spLocks noGrp="1"/>
          </p:cNvSpPr>
          <p:nvPr>
            <p:ph type="body" idx="1"/>
          </p:nvPr>
        </p:nvSpPr>
        <p:spPr>
          <a:xfrm>
            <a:off x="3489157" y="986589"/>
            <a:ext cx="12079706" cy="1997244"/>
          </a:xfrm>
        </p:spPr>
        <p:txBody>
          <a:bodyPr>
            <a:normAutofit fontScale="40000" lnSpcReduction="20000"/>
          </a:bodyPr>
          <a:lstStyle/>
          <a:p>
            <a:pPr algn="ctr"/>
            <a:endParaRPr lang="en-IN" sz="11100" b="1" dirty="0" smtClean="0">
              <a:solidFill>
                <a:srgbClr val="FF0000"/>
              </a:solidFill>
            </a:endParaRPr>
          </a:p>
          <a:p>
            <a:pPr algn="ctr"/>
            <a:endParaRPr lang="en-IN" sz="11100" b="1" dirty="0" smtClean="0">
              <a:solidFill>
                <a:srgbClr val="FF0000"/>
              </a:solidFill>
            </a:endParaRPr>
          </a:p>
          <a:p>
            <a:pPr algn="ctr"/>
            <a:r>
              <a:rPr lang="en-IN" sz="11100" b="1" dirty="0" smtClean="0">
                <a:solidFill>
                  <a:srgbClr val="FF0000"/>
                </a:solidFill>
              </a:rPr>
              <a:t>LIFE OF THE PEOPLE</a:t>
            </a:r>
          </a:p>
          <a:p>
            <a:pPr algn="ctr"/>
            <a:endParaRPr lang="en-IN" sz="111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pic>
        <p:nvPicPr>
          <p:cNvPr id="4098" name="Picture 2"/>
          <p:cNvPicPr>
            <a:picLocks noChangeAspect="1" noChangeArrowheads="1"/>
          </p:cNvPicPr>
          <p:nvPr/>
        </p:nvPicPr>
        <p:blipFill>
          <a:blip r:embed="rId2"/>
          <a:srcRect/>
          <a:stretch>
            <a:fillRect/>
          </a:stretch>
        </p:blipFill>
        <p:spPr bwMode="auto">
          <a:xfrm>
            <a:off x="9423400" y="5765800"/>
            <a:ext cx="9652000" cy="452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15809076" cy="7154778"/>
          </a:xfrm>
        </p:spPr>
        <p:txBody>
          <a:bodyPr>
            <a:normAutofit fontScale="90000"/>
          </a:bodyPr>
          <a:lstStyle/>
          <a:p>
            <a:r>
              <a:rPr lang="en-IN" dirty="0" smtClean="0"/>
              <a:t>POOR LAND TRANSPORT.</a:t>
            </a:r>
            <a:br>
              <a:rPr lang="en-IN" dirty="0" smtClean="0"/>
            </a:br>
            <a:r>
              <a:rPr lang="en-IN" dirty="0" smtClean="0"/>
              <a:t/>
            </a:r>
            <a:br>
              <a:rPr lang="en-IN" dirty="0" smtClean="0"/>
            </a:br>
            <a:r>
              <a:rPr lang="en-IN" dirty="0" smtClean="0"/>
              <a:t>DENSE OF THE FOREST MADE DIFFICULT FOR BUILDING RAILWAYS AND ROADWAYS.</a:t>
            </a:r>
            <a:br>
              <a:rPr lang="en-IN" dirty="0" smtClean="0"/>
            </a:br>
            <a:r>
              <a:rPr lang="en-IN" dirty="0" smtClean="0"/>
              <a:t/>
            </a:r>
            <a:br>
              <a:rPr lang="en-IN" dirty="0" smtClean="0"/>
            </a:br>
            <a:r>
              <a:rPr lang="en-IN" dirty="0" smtClean="0"/>
              <a:t>THE COUNTRY HAS A NETWORK OF RIVERS.</a:t>
            </a:r>
            <a:br>
              <a:rPr lang="en-IN" dirty="0" smtClean="0"/>
            </a:br>
            <a:r>
              <a:rPr lang="en-IN" dirty="0" smtClean="0"/>
              <a:t/>
            </a:r>
            <a:br>
              <a:rPr lang="en-IN" dirty="0" smtClean="0"/>
            </a:br>
            <a:r>
              <a:rPr lang="en-IN" dirty="0" smtClean="0"/>
              <a:t>WATER TRANSPORT HAS BECOME THE CHIEF MEANS OF TRAVEL.</a:t>
            </a:r>
            <a:br>
              <a:rPr lang="en-IN" dirty="0" smtClean="0"/>
            </a:br>
            <a:r>
              <a:rPr lang="en-IN" dirty="0" smtClean="0"/>
              <a:t/>
            </a:r>
            <a:br>
              <a:rPr lang="en-IN" dirty="0" smtClean="0"/>
            </a:br>
            <a:r>
              <a:rPr lang="en-IN" dirty="0" smtClean="0"/>
              <a:t>AIR TRANSPORT IS VERY EFFECTIVE WAY TO TRAVEL.</a:t>
            </a:r>
            <a:br>
              <a:rPr lang="en-IN" dirty="0" smtClean="0"/>
            </a:br>
            <a:r>
              <a:rPr lang="en-IN" dirty="0" smtClean="0"/>
              <a:t/>
            </a:r>
            <a:br>
              <a:rPr lang="en-IN" dirty="0" smtClean="0"/>
            </a:br>
            <a:r>
              <a:rPr lang="en-IN" dirty="0" smtClean="0"/>
              <a:t>THE COUNTRY HAS MORE THAN 200 AIRPORTS.</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endParaRPr lang="en-IN" dirty="0"/>
          </a:p>
        </p:txBody>
      </p:sp>
      <p:sp>
        <p:nvSpPr>
          <p:cNvPr id="3" name="Text Placeholder 2"/>
          <p:cNvSpPr>
            <a:spLocks noGrp="1"/>
          </p:cNvSpPr>
          <p:nvPr>
            <p:ph type="body" idx="1"/>
          </p:nvPr>
        </p:nvSpPr>
        <p:spPr>
          <a:xfrm>
            <a:off x="3898649" y="360947"/>
            <a:ext cx="7772400" cy="866274"/>
          </a:xfrm>
        </p:spPr>
        <p:txBody>
          <a:bodyPr>
            <a:noAutofit/>
          </a:bodyPr>
          <a:lstStyle/>
          <a:p>
            <a:pPr algn="ctr"/>
            <a:r>
              <a:rPr lang="en-IN" sz="3600" b="1" dirty="0" smtClean="0">
                <a:solidFill>
                  <a:srgbClr val="FF0000"/>
                </a:solidFill>
              </a:rPr>
              <a:t>TRANSPORT</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438400"/>
            <a:ext cx="15448129" cy="7331242"/>
          </a:xfrm>
        </p:spPr>
        <p:txBody>
          <a:bodyPr>
            <a:normAutofit/>
          </a:bodyPr>
          <a:lstStyle/>
          <a:p>
            <a:r>
              <a:rPr lang="en-IN" dirty="0" smtClean="0"/>
              <a:t>30 % OF THE TOTAL POPULATION LIVES IN TOWNS AND CITIES.</a:t>
            </a:r>
            <a:br>
              <a:rPr lang="en-IN" dirty="0" smtClean="0"/>
            </a:br>
            <a:r>
              <a:rPr lang="en-IN" dirty="0" smtClean="0"/>
              <a:t/>
            </a:r>
            <a:br>
              <a:rPr lang="en-IN" dirty="0" smtClean="0"/>
            </a:br>
            <a:r>
              <a:rPr lang="en-IN" dirty="0" smtClean="0">
                <a:solidFill>
                  <a:srgbClr val="FF0000"/>
                </a:solidFill>
              </a:rPr>
              <a:t>KINSHASA</a:t>
            </a:r>
            <a:r>
              <a:rPr lang="en-IN" dirty="0" smtClean="0"/>
              <a:t> IS THE CAPITAL AND LARGEST CITY.</a:t>
            </a:r>
            <a:br>
              <a:rPr lang="en-IN" dirty="0" smtClean="0"/>
            </a:br>
            <a:r>
              <a:rPr lang="en-IN" dirty="0" smtClean="0"/>
              <a:t/>
            </a:r>
            <a:br>
              <a:rPr lang="en-IN" dirty="0" smtClean="0"/>
            </a:br>
            <a:r>
              <a:rPr lang="en-IN" dirty="0" smtClean="0">
                <a:solidFill>
                  <a:srgbClr val="FF0000"/>
                </a:solidFill>
              </a:rPr>
              <a:t>LUBUMBASHI</a:t>
            </a:r>
            <a:r>
              <a:rPr lang="en-IN" dirty="0" smtClean="0"/>
              <a:t> IS THE MAIN CITY &amp; MINERAL – RICH REGION.</a:t>
            </a:r>
            <a:br>
              <a:rPr lang="en-IN" dirty="0" smtClean="0"/>
            </a:br>
            <a:r>
              <a:rPr lang="en-IN" dirty="0" smtClean="0"/>
              <a:t/>
            </a:r>
            <a:br>
              <a:rPr lang="en-IN" dirty="0" smtClean="0"/>
            </a:br>
            <a:r>
              <a:rPr lang="en-IN" dirty="0" smtClean="0"/>
              <a:t>BIG CITIES – KANANGA,KISANGANI, LIKASI,KIKWIT.</a:t>
            </a:r>
            <a:br>
              <a:rPr lang="en-IN" dirty="0" smtClean="0"/>
            </a:br>
            <a:r>
              <a:rPr lang="en-IN" dirty="0" smtClean="0"/>
              <a:t/>
            </a:r>
            <a:br>
              <a:rPr lang="en-IN" dirty="0" smtClean="0"/>
            </a:br>
            <a:r>
              <a:rPr lang="en-IN" dirty="0" smtClean="0">
                <a:solidFill>
                  <a:srgbClr val="FF0000"/>
                </a:solidFill>
              </a:rPr>
              <a:t>MATADI </a:t>
            </a:r>
            <a:r>
              <a:rPr lang="en-IN" dirty="0" smtClean="0"/>
              <a:t>–PORT CITY.</a:t>
            </a:r>
            <a:endParaRPr lang="en-IN" dirty="0"/>
          </a:p>
        </p:txBody>
      </p:sp>
      <p:sp>
        <p:nvSpPr>
          <p:cNvPr id="3" name="Text Placeholder 2"/>
          <p:cNvSpPr>
            <a:spLocks noGrp="1"/>
          </p:cNvSpPr>
          <p:nvPr>
            <p:ph type="body" idx="1"/>
          </p:nvPr>
        </p:nvSpPr>
        <p:spPr>
          <a:xfrm>
            <a:off x="3537283" y="697832"/>
            <a:ext cx="11622505" cy="1299410"/>
          </a:xfrm>
        </p:spPr>
        <p:txBody>
          <a:bodyPr>
            <a:normAutofit/>
          </a:bodyPr>
          <a:lstStyle/>
          <a:p>
            <a:pPr algn="ctr"/>
            <a:r>
              <a:rPr lang="en-IN" sz="3600" b="1" dirty="0" smtClean="0">
                <a:solidFill>
                  <a:srgbClr val="FF0000"/>
                </a:solidFill>
              </a:rPr>
              <a:t>CITIES</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7366" y="2671011"/>
            <a:ext cx="15640634" cy="7615989"/>
          </a:xfrm>
        </p:spPr>
        <p:txBody>
          <a:bodyPr>
            <a:normAutofit/>
          </a:bodyPr>
          <a:lstStyle/>
          <a:p>
            <a:r>
              <a:rPr lang="en-IN" dirty="0" smtClean="0"/>
              <a:t>.</a:t>
            </a:r>
            <a:br>
              <a:rPr lang="en-IN" dirty="0" smtClean="0"/>
            </a:br>
            <a:endParaRPr lang="en-IN" dirty="0"/>
          </a:p>
        </p:txBody>
      </p:sp>
      <p:sp>
        <p:nvSpPr>
          <p:cNvPr id="3" name="Text Placeholder 2"/>
          <p:cNvSpPr>
            <a:spLocks noGrp="1"/>
          </p:cNvSpPr>
          <p:nvPr>
            <p:ph type="body" idx="1"/>
          </p:nvPr>
        </p:nvSpPr>
        <p:spPr>
          <a:xfrm>
            <a:off x="4355432" y="1168400"/>
            <a:ext cx="9938083" cy="347580"/>
          </a:xfrm>
        </p:spPr>
        <p:txBody>
          <a:bodyPr>
            <a:normAutofit fontScale="40000" lnSpcReduction="20000"/>
          </a:bodyPr>
          <a:lstStyle/>
          <a:p>
            <a:pPr algn="ct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pic>
        <p:nvPicPr>
          <p:cNvPr id="1026" name="Picture 2" descr="C:\Users\welcome1\Desktop\AMBI SNS\PICTURES\THANK U 3.png"/>
          <p:cNvPicPr>
            <a:picLocks noChangeAspect="1" noChangeArrowheads="1"/>
          </p:cNvPicPr>
          <p:nvPr/>
        </p:nvPicPr>
        <p:blipFill>
          <a:blip r:embed="rId2"/>
          <a:srcRect/>
          <a:stretch>
            <a:fillRect/>
          </a:stretch>
        </p:blipFill>
        <p:spPr bwMode="auto">
          <a:xfrm>
            <a:off x="0" y="1168400"/>
            <a:ext cx="17932399" cy="91185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rot="10800000" flipV="1">
            <a:off x="3271356" y="193740"/>
            <a:ext cx="11166538" cy="1033481"/>
          </a:xfrm>
        </p:spPr>
        <p:txBody>
          <a:bodyPr>
            <a:normAutofit/>
          </a:bodyPr>
          <a:lstStyle/>
          <a:p>
            <a:pPr algn="ctr"/>
            <a:r>
              <a:rPr lang="en-IN" sz="4400" b="1" dirty="0" smtClean="0">
                <a:solidFill>
                  <a:srgbClr val="FF0000"/>
                </a:solidFill>
              </a:rPr>
              <a:t>6.THE LAND OF DENSE FORESTS</a:t>
            </a:r>
            <a:endParaRPr lang="en-IN" sz="4400" b="1" dirty="0">
              <a:solidFill>
                <a:srgbClr val="FF0000"/>
              </a:solidFill>
            </a:endParaRPr>
          </a:p>
        </p:txBody>
      </p:sp>
      <p:sp>
        <p:nvSpPr>
          <p:cNvPr id="2" name="Title 1"/>
          <p:cNvSpPr>
            <a:spLocks noGrp="1"/>
          </p:cNvSpPr>
          <p:nvPr>
            <p:ph type="title"/>
          </p:nvPr>
        </p:nvSpPr>
        <p:spPr>
          <a:xfrm>
            <a:off x="2502569" y="1203158"/>
            <a:ext cx="14269452" cy="10371221"/>
          </a:xfrm>
        </p:spPr>
        <p:txBody>
          <a:bodyPr>
            <a:normAutofit fontScale="90000"/>
          </a:bodyPr>
          <a:lstStyle/>
          <a:p>
            <a:pPr>
              <a:buFont typeface="Arial" pitchFamily="34" charset="0"/>
              <a:buChar char="•"/>
            </a:pPr>
            <a:r>
              <a:rPr lang="en-IN" dirty="0" smtClean="0"/>
              <a:t>CONTENTS:</a:t>
            </a:r>
            <a:br>
              <a:rPr lang="en-IN" dirty="0" smtClean="0"/>
            </a:br>
            <a:r>
              <a:rPr lang="en-IN" dirty="0" smtClean="0"/>
              <a:t/>
            </a:r>
            <a:br>
              <a:rPr lang="en-IN" dirty="0" smtClean="0"/>
            </a:br>
            <a:r>
              <a:rPr lang="en-IN" dirty="0" smtClean="0"/>
              <a:t>1.LOCATION /LAND</a:t>
            </a:r>
            <a:br>
              <a:rPr lang="en-IN" dirty="0" smtClean="0"/>
            </a:br>
            <a:r>
              <a:rPr lang="en-IN" dirty="0" smtClean="0"/>
              <a:t/>
            </a:r>
            <a:br>
              <a:rPr lang="en-IN" dirty="0" smtClean="0"/>
            </a:br>
            <a:r>
              <a:rPr lang="en-IN" dirty="0" smtClean="0"/>
              <a:t> 2. CLIMATE</a:t>
            </a:r>
            <a:br>
              <a:rPr lang="en-IN" dirty="0" smtClean="0"/>
            </a:br>
            <a:r>
              <a:rPr lang="en-IN" dirty="0" smtClean="0"/>
              <a:t/>
            </a:r>
            <a:br>
              <a:rPr lang="en-IN" dirty="0" smtClean="0"/>
            </a:br>
            <a:r>
              <a:rPr lang="en-IN" dirty="0" smtClean="0"/>
              <a:t>3.VEGETATION</a:t>
            </a:r>
            <a:br>
              <a:rPr lang="en-IN" dirty="0" smtClean="0"/>
            </a:br>
            <a:r>
              <a:rPr lang="en-IN" dirty="0" smtClean="0"/>
              <a:t>        PLANT LIFE</a:t>
            </a:r>
            <a:br>
              <a:rPr lang="en-IN" dirty="0" smtClean="0"/>
            </a:br>
            <a:r>
              <a:rPr lang="en-IN" dirty="0" smtClean="0"/>
              <a:t>        ANIMAL LIFE</a:t>
            </a:r>
            <a:br>
              <a:rPr lang="en-IN" dirty="0" smtClean="0"/>
            </a:br>
            <a:r>
              <a:rPr lang="en-IN" dirty="0" smtClean="0"/>
              <a:t/>
            </a:r>
            <a:br>
              <a:rPr lang="en-IN" dirty="0" smtClean="0"/>
            </a:br>
            <a:r>
              <a:rPr lang="en-IN" dirty="0" smtClean="0"/>
              <a:t>4.ECONOMIC RESOURCES</a:t>
            </a:r>
            <a:br>
              <a:rPr lang="en-IN" dirty="0" smtClean="0"/>
            </a:br>
            <a:r>
              <a:rPr lang="en-IN" dirty="0" smtClean="0"/>
              <a:t/>
            </a:r>
            <a:br>
              <a:rPr lang="en-IN" dirty="0" smtClean="0"/>
            </a:br>
            <a:r>
              <a:rPr lang="en-IN" dirty="0" smtClean="0"/>
              <a:t>5.LIFE OF THE PEOPLE</a:t>
            </a:r>
            <a:br>
              <a:rPr lang="en-IN" dirty="0" smtClean="0"/>
            </a:br>
            <a:r>
              <a:rPr lang="en-IN" dirty="0" smtClean="0"/>
              <a:t/>
            </a:r>
            <a:br>
              <a:rPr lang="en-IN" dirty="0" smtClean="0"/>
            </a:br>
            <a:r>
              <a:rPr lang="en-IN" dirty="0" smtClean="0"/>
              <a:t>6.TRANSPORT</a:t>
            </a:r>
            <a:br>
              <a:rPr lang="en-IN" dirty="0" smtClean="0"/>
            </a:br>
            <a:r>
              <a:rPr lang="en-IN" dirty="0" smtClean="0"/>
              <a:t/>
            </a:r>
            <a:br>
              <a:rPr lang="en-IN" dirty="0" smtClean="0"/>
            </a:br>
            <a:r>
              <a:rPr lang="en-IN" dirty="0" smtClean="0"/>
              <a:t>7.CITIES</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t>
            </a:r>
            <a:br>
              <a:rPr lang="en-IN" dirty="0" smtClean="0"/>
            </a:br>
            <a:r>
              <a:rPr lang="en-IN" dirty="0" smtClean="0"/>
              <a:t/>
            </a:r>
            <a:br>
              <a:rPr lang="en-IN" dirty="0" smtClean="0"/>
            </a:b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Text Placeholder 2"/>
          <p:cNvSpPr>
            <a:spLocks noGrp="1"/>
          </p:cNvSpPr>
          <p:nvPr>
            <p:ph type="body" idx="1"/>
          </p:nvPr>
        </p:nvSpPr>
        <p:spPr>
          <a:xfrm>
            <a:off x="5245768" y="-481264"/>
            <a:ext cx="10948737" cy="1179095"/>
          </a:xfrm>
        </p:spPr>
        <p:txBody>
          <a:bodyPr>
            <a:normAutofit/>
          </a:bodyPr>
          <a:lstStyle/>
          <a:p>
            <a:pPr algn="ctr"/>
            <a:r>
              <a:rPr lang="en-IN" sz="3600" b="1" dirty="0" smtClean="0">
                <a:solidFill>
                  <a:srgbClr val="FF0000"/>
                </a:solidFill>
              </a:rPr>
              <a:t>EQUATORIAL FORESTS</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pic>
        <p:nvPicPr>
          <p:cNvPr id="2050" name="Picture 2"/>
          <p:cNvPicPr>
            <a:picLocks noChangeAspect="1" noChangeArrowheads="1"/>
          </p:cNvPicPr>
          <p:nvPr/>
        </p:nvPicPr>
        <p:blipFill>
          <a:blip r:embed="rId2"/>
          <a:srcRect/>
          <a:stretch>
            <a:fillRect/>
          </a:stretch>
        </p:blipFill>
        <p:spPr bwMode="auto">
          <a:xfrm>
            <a:off x="-360947" y="1540042"/>
            <a:ext cx="18648947" cy="8746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78922" y="3063123"/>
            <a:ext cx="10996445" cy="7223877"/>
          </a:xfrm>
        </p:spPr>
        <p:txBody>
          <a:bodyPr>
            <a:normAutofit/>
          </a:bodyPr>
          <a:lstStyle/>
          <a:p>
            <a:endParaRPr lang="en-IN" sz="3600" b="1"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
        <p:nvSpPr>
          <p:cNvPr id="9" name="Rectangle 8"/>
          <p:cNvSpPr/>
          <p:nvPr/>
        </p:nvSpPr>
        <p:spPr>
          <a:xfrm>
            <a:off x="4716379" y="457200"/>
            <a:ext cx="8807116" cy="2359620"/>
          </a:xfrm>
          <a:prstGeom prst="rect">
            <a:avLst/>
          </a:prstGeom>
        </p:spPr>
        <p:txBody>
          <a:bodyPr wrap="square">
            <a:spAutoFit/>
          </a:bodyPr>
          <a:lstStyle/>
          <a:p>
            <a:pPr marL="457200" lvl="0" indent="-228600" algn="ctr">
              <a:spcBef>
                <a:spcPts val="400"/>
              </a:spcBef>
              <a:buClr>
                <a:srgbClr val="888888"/>
              </a:buClr>
              <a:buSzPts val="2000"/>
            </a:pPr>
            <a:r>
              <a:rPr lang="en-IN" sz="3600" b="1" dirty="0" smtClean="0">
                <a:solidFill>
                  <a:schemeClr val="tx1">
                    <a:lumMod val="75000"/>
                    <a:lumOff val="25000"/>
                  </a:schemeClr>
                </a:solidFill>
                <a:latin typeface="Calibri"/>
                <a:cs typeface="Calibri"/>
                <a:sym typeface="Calibri"/>
              </a:rPr>
              <a:t>LOCATION/LAND</a:t>
            </a:r>
          </a:p>
          <a:p>
            <a:pPr marL="457200" lvl="0" indent="-228600" algn="ctr">
              <a:spcBef>
                <a:spcPts val="400"/>
              </a:spcBef>
              <a:buClr>
                <a:srgbClr val="888888"/>
              </a:buClr>
              <a:buSzPts val="2000"/>
            </a:pPr>
            <a:r>
              <a:rPr lang="en-IN" sz="3600" b="1" dirty="0" smtClean="0">
                <a:solidFill>
                  <a:srgbClr val="FF0000"/>
                </a:solidFill>
                <a:latin typeface="Calibri"/>
                <a:cs typeface="Calibri"/>
                <a:sym typeface="Calibri"/>
              </a:rPr>
              <a:t>THE REGION BETWEEN TROPIC OF CANCER AND THE TROPIC OF CAPRICORN IS EQUATORIAL REGION</a:t>
            </a:r>
            <a:endParaRPr lang="en-IN" sz="3600" b="1" dirty="0">
              <a:solidFill>
                <a:srgbClr val="FF0000"/>
              </a:solidFill>
              <a:latin typeface="Calibri"/>
              <a:cs typeface="Calibri"/>
              <a:sym typeface="Calibri"/>
            </a:endParaRPr>
          </a:p>
        </p:txBody>
      </p:sp>
      <p:sp>
        <p:nvSpPr>
          <p:cNvPr id="7" name="Title 6"/>
          <p:cNvSpPr>
            <a:spLocks noGrp="1"/>
          </p:cNvSpPr>
          <p:nvPr>
            <p:ph type="title"/>
          </p:nvPr>
        </p:nvSpPr>
        <p:spPr>
          <a:xfrm>
            <a:off x="722312" y="2286000"/>
            <a:ext cx="14124655" cy="6545178"/>
          </a:xfrm>
        </p:spPr>
        <p:txBody>
          <a:bodyPr>
            <a:normAutofit/>
          </a:bodyPr>
          <a:lstStyle/>
          <a:p>
            <a:r>
              <a:rPr lang="en-IN" sz="4400" b="0" dirty="0" smtClean="0"/>
              <a:t/>
            </a:r>
            <a:br>
              <a:rPr lang="en-IN" sz="4400" b="0" dirty="0" smtClean="0"/>
            </a:br>
            <a:r>
              <a:rPr lang="en-IN" sz="4400" dirty="0" smtClean="0"/>
              <a:t/>
            </a:r>
            <a:br>
              <a:rPr lang="en-IN" sz="4400" dirty="0" smtClean="0"/>
            </a:br>
            <a:r>
              <a:rPr lang="en-IN" sz="4400" dirty="0" smtClean="0"/>
              <a:t/>
            </a:r>
            <a:br>
              <a:rPr lang="en-IN" sz="4400" dirty="0" smtClean="0"/>
            </a:br>
            <a:r>
              <a:rPr lang="en-IN" sz="4400" dirty="0" smtClean="0"/>
              <a:t/>
            </a:r>
            <a:br>
              <a:rPr lang="en-IN" sz="4400" dirty="0" smtClean="0"/>
            </a:br>
            <a:endParaRPr lang="en-IN" sz="4400" dirty="0">
              <a:solidFill>
                <a:schemeClr val="tx1"/>
              </a:solidFill>
            </a:endParaRPr>
          </a:p>
        </p:txBody>
      </p:sp>
      <p:pic>
        <p:nvPicPr>
          <p:cNvPr id="1026" name="Picture 2" descr="C:\Users\welcome1\Desktop\AMBI SNS\Grade 5\DRC.png"/>
          <p:cNvPicPr>
            <a:picLocks noChangeAspect="1" noChangeArrowheads="1"/>
          </p:cNvPicPr>
          <p:nvPr/>
        </p:nvPicPr>
        <p:blipFill>
          <a:blip r:embed="rId2"/>
          <a:srcRect/>
          <a:stretch>
            <a:fillRect/>
          </a:stretch>
        </p:blipFill>
        <p:spPr bwMode="auto">
          <a:xfrm>
            <a:off x="0" y="3031958"/>
            <a:ext cx="18288000" cy="725504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r>
              <a:rPr lang="en-IN" dirty="0" smtClean="0"/>
              <a:t>               </a:t>
            </a:r>
            <a:endParaRPr lang="en-IN" dirty="0"/>
          </a:p>
        </p:txBody>
      </p:sp>
      <p:sp>
        <p:nvSpPr>
          <p:cNvPr id="3" name="Text Placeholder 2"/>
          <p:cNvSpPr>
            <a:spLocks noGrp="1"/>
          </p:cNvSpPr>
          <p:nvPr>
            <p:ph type="body" idx="1"/>
          </p:nvPr>
        </p:nvSpPr>
        <p:spPr/>
        <p:txBody>
          <a:bodyPr>
            <a:noAutofit/>
          </a:bodyPr>
          <a:lstStyle/>
          <a:p>
            <a:pPr algn="ctr"/>
            <a:r>
              <a:rPr lang="en-IN" sz="3600" b="1" dirty="0" smtClean="0">
                <a:solidFill>
                  <a:srgbClr val="0070C0"/>
                </a:solidFill>
              </a:rPr>
              <a:t>                              </a:t>
            </a:r>
          </a:p>
          <a:p>
            <a:pPr algn="ctr"/>
            <a:endParaRPr lang="en-IN" sz="3600" b="1" dirty="0" smtClean="0">
              <a:solidFill>
                <a:srgbClr val="0070C0"/>
              </a:solidFill>
            </a:endParaRPr>
          </a:p>
          <a:p>
            <a:pPr algn="ctr"/>
            <a:endParaRPr lang="en-IN" sz="3600" b="1" dirty="0" smtClean="0">
              <a:solidFill>
                <a:srgbClr val="0070C0"/>
              </a:solidFill>
            </a:endParaRPr>
          </a:p>
          <a:p>
            <a:pPr algn="ctr"/>
            <a:endParaRPr lang="en-IN" sz="3600" b="1" dirty="0">
              <a:solidFill>
                <a:srgbClr val="0070C0"/>
              </a:solidFill>
            </a:endParaRPr>
          </a:p>
        </p:txBody>
      </p:sp>
      <p:sp>
        <p:nvSpPr>
          <p:cNvPr id="7" name="Text Placeholder 6"/>
          <p:cNvSpPr>
            <a:spLocks noGrp="1"/>
          </p:cNvSpPr>
          <p:nvPr>
            <p:ph type="body" idx="2"/>
          </p:nvPr>
        </p:nvSpPr>
        <p:spPr>
          <a:xfrm>
            <a:off x="2911643" y="360948"/>
            <a:ext cx="13210674" cy="745958"/>
          </a:xfrm>
        </p:spPr>
        <p:txBody>
          <a:bodyPr>
            <a:normAutofit/>
          </a:bodyPr>
          <a:lstStyle/>
          <a:p>
            <a:pPr algn="ctr">
              <a:buNone/>
            </a:pPr>
            <a:r>
              <a:rPr lang="en-IN" sz="3600" b="1" dirty="0" smtClean="0">
                <a:solidFill>
                  <a:srgbClr val="FF0000"/>
                </a:solidFill>
              </a:rPr>
              <a:t>LOCATION OF DRC</a:t>
            </a:r>
            <a:endParaRPr lang="en-IN" sz="3600" b="1" dirty="0">
              <a:solidFill>
                <a:srgbClr val="FF0000"/>
              </a:solidFill>
            </a:endParaRPr>
          </a:p>
        </p:txBody>
      </p:sp>
      <p:sp>
        <p:nvSpPr>
          <p:cNvPr id="8" name="Text Placeholder 7"/>
          <p:cNvSpPr>
            <a:spLocks noGrp="1"/>
          </p:cNvSpPr>
          <p:nvPr>
            <p:ph type="body" idx="3"/>
          </p:nvPr>
        </p:nvSpPr>
        <p:spPr>
          <a:xfrm>
            <a:off x="3633537" y="9745579"/>
            <a:ext cx="11694695" cy="541421"/>
          </a:xfrm>
        </p:spPr>
        <p:txBody>
          <a:bodyPr>
            <a:noAutofit/>
          </a:bodyPr>
          <a:lstStyle/>
          <a:p>
            <a:r>
              <a:rPr lang="en-IN" sz="1100" dirty="0" smtClean="0"/>
              <a:t>CHAPTER 6/KARUNAMBIGAI/SOCIAL DEPT/SNS ACADEMY</a:t>
            </a:r>
            <a:endParaRPr lang="en-IN" sz="1100" dirty="0"/>
          </a:p>
        </p:txBody>
      </p:sp>
      <p:sp>
        <p:nvSpPr>
          <p:cNvPr id="9" name="Text Placeholder 8"/>
          <p:cNvSpPr>
            <a:spLocks noGrp="1"/>
          </p:cNvSpPr>
          <p:nvPr>
            <p:ph type="body" idx="4"/>
          </p:nvPr>
        </p:nvSpPr>
        <p:spPr>
          <a:xfrm>
            <a:off x="2382254" y="2935705"/>
            <a:ext cx="13427242" cy="5414210"/>
          </a:xfrm>
        </p:spPr>
        <p:txBody>
          <a:bodyPr>
            <a:normAutofit/>
          </a:bodyPr>
          <a:lstStyle/>
          <a:p>
            <a:pPr>
              <a:buNone/>
            </a:pPr>
            <a:r>
              <a:rPr lang="en-IN" sz="3600" b="1" dirty="0" smtClean="0"/>
              <a:t>THE DRC IS THE SECOND LARGEST IN AFRICA.</a:t>
            </a:r>
          </a:p>
          <a:p>
            <a:pPr>
              <a:buNone/>
            </a:pPr>
            <a:endParaRPr lang="en-IN" sz="3600" b="1" dirty="0" smtClean="0"/>
          </a:p>
          <a:p>
            <a:pPr>
              <a:buNone/>
            </a:pPr>
            <a:r>
              <a:rPr lang="en-IN" sz="3600" b="1" dirty="0" smtClean="0"/>
              <a:t>THE EQUATOR PASSES THROUGH THE NORTHERN PART OF THE COUNTRY.</a:t>
            </a:r>
          </a:p>
          <a:p>
            <a:pPr>
              <a:buNone/>
            </a:pPr>
            <a:endParaRPr lang="en-IN" sz="3600" b="1" dirty="0" smtClean="0"/>
          </a:p>
          <a:p>
            <a:pPr>
              <a:buNone/>
            </a:pPr>
            <a:r>
              <a:rPr lang="en-IN" sz="3600" b="1" dirty="0" smtClean="0"/>
              <a:t>THE COUNTRY IS LOCATED IN CENTRAL AFRICA.</a:t>
            </a:r>
          </a:p>
          <a:p>
            <a:pPr>
              <a:buNone/>
            </a:pPr>
            <a:endParaRPr lang="en-IN" sz="3600" b="1" dirty="0" smtClean="0"/>
          </a:p>
          <a:p>
            <a:pPr>
              <a:buNone/>
            </a:pPr>
            <a:r>
              <a:rPr lang="en-IN" sz="3600" b="1" dirty="0" smtClean="0"/>
              <a:t>IT IS SURROUNDED BY NINE COUNTRIES.</a:t>
            </a:r>
          </a:p>
          <a:p>
            <a:pPr>
              <a:buNone/>
            </a:pPr>
            <a:endParaRPr lang="en-IN" sz="3600" b="1" dirty="0" smtClean="0"/>
          </a:p>
          <a:p>
            <a:pPr>
              <a:buNone/>
            </a:pPr>
            <a:endParaRPr lang="en-IN" sz="3600" b="1" dirty="0" smtClean="0"/>
          </a:p>
          <a:p>
            <a:pPr>
              <a:buNone/>
            </a:pPr>
            <a:endParaRPr lang="en-IN" sz="3600" b="1" dirty="0" smtClean="0"/>
          </a:p>
          <a:p>
            <a:pPr>
              <a:buNone/>
            </a:pPr>
            <a:endParaRPr lang="en-IN" sz="3600" b="1" dirty="0" smtClean="0"/>
          </a:p>
          <a:p>
            <a:pPr>
              <a:buNone/>
            </a:pPr>
            <a:endParaRPr lang="en-IN" sz="3600" b="1" dirty="0" smtClean="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189748"/>
            <a:ext cx="15953455" cy="6569242"/>
          </a:xfrm>
        </p:spPr>
        <p:txBody>
          <a:bodyPr>
            <a:normAutofit fontScale="90000"/>
          </a:bodyPr>
          <a:lstStyle/>
          <a:p>
            <a:r>
              <a:rPr lang="en-IN" dirty="0" smtClean="0">
                <a:solidFill>
                  <a:srgbClr val="FF0000"/>
                </a:solidFill>
              </a:rPr>
              <a:t>RIVER CONGO IS THE SECOND LONGEST RIVER IN AFRICA.</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IT IS KNOWN AS THE </a:t>
            </a:r>
            <a:r>
              <a:rPr lang="en-IN" dirty="0" smtClean="0">
                <a:solidFill>
                  <a:schemeClr val="tx1"/>
                </a:solidFill>
              </a:rPr>
              <a:t>HIGHWAY OF CENTRAL AFRICA.</a:t>
            </a: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IT IS SURROUNDED BY MOUNTAINS AND PLATEAUS.</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chemeClr val="tx1"/>
                </a:solidFill>
              </a:rPr>
              <a:t>RUWENZORI MOUNTAIN IN THE NORTH-EAST.</a:t>
            </a:r>
            <a:br>
              <a:rPr lang="en-IN" dirty="0" smtClean="0">
                <a:solidFill>
                  <a:schemeClr val="tx1"/>
                </a:solidFill>
              </a:rPr>
            </a:br>
            <a:r>
              <a:rPr lang="en-IN" dirty="0" smtClean="0">
                <a:solidFill>
                  <a:schemeClr val="tx1"/>
                </a:solidFill>
              </a:rPr>
              <a:t/>
            </a:r>
            <a:br>
              <a:rPr lang="en-IN" dirty="0" smtClean="0">
                <a:solidFill>
                  <a:schemeClr val="tx1"/>
                </a:solidFill>
              </a:rPr>
            </a:br>
            <a:r>
              <a:rPr lang="en-IN" dirty="0" smtClean="0">
                <a:solidFill>
                  <a:schemeClr val="tx1"/>
                </a:solidFill>
              </a:rPr>
              <a:t>MOUNT MARGHERITA- </a:t>
            </a:r>
            <a:r>
              <a:rPr lang="en-IN" dirty="0" smtClean="0">
                <a:solidFill>
                  <a:srgbClr val="FF0000"/>
                </a:solidFill>
              </a:rPr>
              <a:t>HIGHEST PEAK.</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MAJOR LAKES ARE- </a:t>
            </a:r>
            <a:r>
              <a:rPr lang="en-IN" dirty="0" smtClean="0">
                <a:solidFill>
                  <a:schemeClr val="tx1"/>
                </a:solidFill>
              </a:rPr>
              <a:t>ALBERT,EDWARD.KIVU AND TANGANYIKA.</a:t>
            </a:r>
            <a:br>
              <a:rPr lang="en-IN" dirty="0" smtClean="0">
                <a:solidFill>
                  <a:schemeClr val="tx1"/>
                </a:solidFill>
              </a:rPr>
            </a:br>
            <a:r>
              <a:rPr lang="en-IN" dirty="0" smtClean="0">
                <a:solidFill>
                  <a:srgbClr val="FF0000"/>
                </a:solidFill>
              </a:rPr>
              <a:t/>
            </a:r>
            <a:br>
              <a:rPr lang="en-IN" dirty="0" smtClean="0">
                <a:solidFill>
                  <a:srgbClr val="FF0000"/>
                </a:solidFill>
              </a:rPr>
            </a:br>
            <a:endParaRPr lang="en-IN" dirty="0">
              <a:solidFill>
                <a:srgbClr val="FF0000"/>
              </a:solidFill>
            </a:endParaRPr>
          </a:p>
        </p:txBody>
      </p:sp>
      <p:sp>
        <p:nvSpPr>
          <p:cNvPr id="3" name="Text Placeholder 2"/>
          <p:cNvSpPr>
            <a:spLocks noGrp="1"/>
          </p:cNvSpPr>
          <p:nvPr>
            <p:ph type="body" idx="1"/>
          </p:nvPr>
        </p:nvSpPr>
        <p:spPr>
          <a:xfrm>
            <a:off x="4740443" y="-288759"/>
            <a:ext cx="10900610" cy="2093495"/>
          </a:xfrm>
        </p:spPr>
        <p:txBody>
          <a:bodyPr>
            <a:normAutofit/>
          </a:bodyPr>
          <a:lstStyle/>
          <a:p>
            <a:pPr marL="0" lvl="0" indent="0" algn="ctr" fontAlgn="base">
              <a:spcBef>
                <a:spcPct val="0"/>
              </a:spcBef>
              <a:spcAft>
                <a:spcPct val="0"/>
              </a:spcAft>
              <a:buClrTx/>
              <a:buSzTx/>
            </a:pPr>
            <a:endParaRPr lang="en-US" sz="3600" b="1" dirty="0" smtClean="0">
              <a:solidFill>
                <a:srgbClr val="333333"/>
              </a:solidFill>
              <a:latin typeface="Roboto"/>
              <a:cs typeface="Arial" pitchFamily="34" charset="0"/>
            </a:endParaRPr>
          </a:p>
          <a:p>
            <a:pPr marL="0" lvl="0" indent="0" algn="ctr" fontAlgn="base">
              <a:spcBef>
                <a:spcPct val="0"/>
              </a:spcBef>
              <a:spcAft>
                <a:spcPct val="0"/>
              </a:spcAft>
              <a:buClrTx/>
              <a:buSzTx/>
            </a:pPr>
            <a:r>
              <a:rPr lang="en-US" sz="3600" b="1" dirty="0" smtClean="0">
                <a:solidFill>
                  <a:srgbClr val="333333"/>
                </a:solidFill>
                <a:latin typeface="Roboto"/>
                <a:cs typeface="Arial" pitchFamily="34" charset="0"/>
              </a:rPr>
              <a:t>Land</a:t>
            </a:r>
          </a:p>
          <a:p>
            <a:pPr marL="1600200" indent="-1371600" algn="ctr"/>
            <a:endParaRPr lang="en-IN" sz="3600" dirty="0" smtClean="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
        <p:nvSpPr>
          <p:cNvPr id="10" name="Rectangle 9"/>
          <p:cNvSpPr/>
          <p:nvPr/>
        </p:nvSpPr>
        <p:spPr>
          <a:xfrm>
            <a:off x="4355431" y="9769642"/>
            <a:ext cx="12031579" cy="307777"/>
          </a:xfrm>
          <a:prstGeom prst="rect">
            <a:avLst/>
          </a:prstGeom>
        </p:spPr>
        <p:txBody>
          <a:bodyPr wrap="square">
            <a:spAutoFit/>
          </a:bodyPr>
          <a:lstStyle/>
          <a:p>
            <a:r>
              <a:rPr lang="en-IN" dirty="0" smtClean="0"/>
              <a:t>Chapter 6/social/</a:t>
            </a:r>
            <a:r>
              <a:rPr lang="en-IN" dirty="0" err="1" smtClean="0"/>
              <a:t>karunambigai</a:t>
            </a:r>
            <a:r>
              <a:rPr lang="en-IN" dirty="0" smtClean="0"/>
              <a:t>/</a:t>
            </a:r>
            <a:r>
              <a:rPr lang="en-IN" dirty="0" err="1" smtClean="0"/>
              <a:t>Sns</a:t>
            </a:r>
            <a:r>
              <a:rPr lang="en-IN" dirty="0" smtClean="0"/>
              <a:t> Academy</a:t>
            </a:r>
            <a:endParaRPr lang="en-IN" dirty="0"/>
          </a:p>
        </p:txBody>
      </p:sp>
      <p:sp>
        <p:nvSpPr>
          <p:cNvPr id="16385" name="Rectangle 1"/>
          <p:cNvSpPr>
            <a:spLocks noChangeArrowheads="1"/>
          </p:cNvSpPr>
          <p:nvPr/>
        </p:nvSpPr>
        <p:spPr bwMode="auto">
          <a:xfrm>
            <a:off x="0" y="-1"/>
            <a:ext cx="18288000" cy="758669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4000" b="1" dirty="0" smtClean="0">
              <a:solidFill>
                <a:srgbClr val="333333"/>
              </a:solidFill>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r>
            <a:br>
              <a:rPr kumimoji="0" lang="en-US" sz="4000" b="0" i="0" u="none" strike="noStrike" cap="none" normalizeH="0" baseline="0" dirty="0" smtClean="0">
                <a:ln>
                  <a:noFill/>
                </a:ln>
                <a:solidFill>
                  <a:srgbClr val="333333"/>
                </a:solidFill>
                <a:effectLst/>
                <a:latin typeface="Roboto"/>
                <a:cs typeface="Arial" pitchFamily="34" charset="0"/>
              </a:rPr>
            </a:br>
            <a:endParaRPr kumimoji="0" lang="en-US" sz="4000" b="0"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r>
            <a:br>
              <a:rPr kumimoji="0" lang="en-US" sz="4000" b="0" i="0" u="none" strike="noStrike" cap="none" normalizeH="0" baseline="0" dirty="0" smtClean="0">
                <a:ln>
                  <a:noFill/>
                </a:ln>
                <a:solidFill>
                  <a:srgbClr val="333333"/>
                </a:solidFill>
                <a:effectLst/>
                <a:latin typeface="Roboto"/>
                <a:cs typeface="Arial" pitchFamily="34" charset="0"/>
              </a:rPr>
            </a:br>
            <a:endParaRPr kumimoji="0" lang="en-US" sz="4000" b="0"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333333"/>
              </a:solidFill>
              <a:effectLst/>
              <a:latin typeface="Roboto"/>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3515" y="336885"/>
            <a:ext cx="11213431" cy="806115"/>
          </a:xfrm>
        </p:spPr>
        <p:txBody>
          <a:bodyPr>
            <a:normAutofit/>
          </a:bodyPr>
          <a:lstStyle/>
          <a:p>
            <a:pPr algn="ctr"/>
            <a:r>
              <a:rPr lang="en-IN" sz="4000" b="1" dirty="0" smtClean="0">
                <a:solidFill>
                  <a:schemeClr val="accent2"/>
                </a:solidFill>
              </a:rPr>
              <a:t>CLIMATE</a:t>
            </a:r>
            <a:endParaRPr lang="en-IN" sz="4000" b="1" dirty="0">
              <a:solidFill>
                <a:schemeClr val="accent2"/>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
        <p:nvSpPr>
          <p:cNvPr id="5" name="Title 4"/>
          <p:cNvSpPr>
            <a:spLocks noGrp="1"/>
          </p:cNvSpPr>
          <p:nvPr>
            <p:ph type="title"/>
          </p:nvPr>
        </p:nvSpPr>
        <p:spPr>
          <a:xfrm>
            <a:off x="380999" y="1574800"/>
            <a:ext cx="16995275" cy="7876674"/>
          </a:xfrm>
        </p:spPr>
        <p:txBody>
          <a:bodyPr>
            <a:normAutofit/>
          </a:bodyPr>
          <a:lstStyle/>
          <a:p>
            <a:pPr lvl="0" eaLnBrk="0" fontAlgn="base" hangingPunct="0">
              <a:spcBef>
                <a:spcPct val="0"/>
              </a:spcBef>
              <a:spcAft>
                <a:spcPct val="0"/>
              </a:spcAft>
            </a:pPr>
            <a:r>
              <a:rPr lang="en-IN" dirty="0" smtClean="0"/>
              <a:t>                        EQUATORIAL </a:t>
            </a:r>
            <a:r>
              <a:rPr lang="en-IN" dirty="0" smtClean="0"/>
              <a:t>CLIMATE.</a:t>
            </a:r>
            <a:br>
              <a:rPr lang="en-IN" dirty="0" smtClean="0"/>
            </a:br>
            <a:r>
              <a:rPr lang="en-IN" dirty="0" smtClean="0"/>
              <a:t>            VERY </a:t>
            </a:r>
            <a:r>
              <a:rPr lang="en-IN" dirty="0" smtClean="0"/>
              <a:t>HOT AND RAINY THROUGHOUT THE </a:t>
            </a:r>
            <a:r>
              <a:rPr lang="en-IN" dirty="0" smtClean="0"/>
              <a:t>YEAR.</a:t>
            </a:r>
            <a:br>
              <a:rPr lang="en-IN" dirty="0" smtClean="0"/>
            </a:br>
            <a:r>
              <a:rPr lang="en-IN" dirty="0" smtClean="0"/>
              <a:t>CONVECTIONAL </a:t>
            </a:r>
            <a:r>
              <a:rPr lang="en-IN" dirty="0" smtClean="0"/>
              <a:t>RAINFALL</a:t>
            </a:r>
            <a:endParaRPr lang="en-IN" dirty="0"/>
          </a:p>
        </p:txBody>
      </p:sp>
      <p:sp>
        <p:nvSpPr>
          <p:cNvPr id="8" name="Rectangle 7"/>
          <p:cNvSpPr/>
          <p:nvPr/>
        </p:nvSpPr>
        <p:spPr>
          <a:xfrm>
            <a:off x="1516638" y="9686556"/>
            <a:ext cx="12970042" cy="307777"/>
          </a:xfrm>
          <a:prstGeom prst="rect">
            <a:avLst/>
          </a:prstGeom>
        </p:spPr>
        <p:txBody>
          <a:bodyPr wrap="square">
            <a:spAutoFit/>
          </a:bodyPr>
          <a:lstStyle/>
          <a:p>
            <a:pPr algn="ctr"/>
            <a:r>
              <a:rPr lang="en-IN" dirty="0" smtClean="0"/>
              <a:t>Chapter 6/social/</a:t>
            </a:r>
            <a:r>
              <a:rPr lang="en-IN" dirty="0" err="1" smtClean="0"/>
              <a:t>karunambigai</a:t>
            </a:r>
            <a:r>
              <a:rPr lang="en-IN" dirty="0" smtClean="0"/>
              <a:t>/</a:t>
            </a:r>
            <a:r>
              <a:rPr lang="en-IN" dirty="0" err="1" smtClean="0"/>
              <a:t>Sns</a:t>
            </a:r>
            <a:r>
              <a:rPr lang="en-IN" dirty="0" smtClean="0"/>
              <a:t> Academy</a:t>
            </a:r>
            <a:endParaRPr lang="en-IN" dirty="0"/>
          </a:p>
        </p:txBody>
      </p:sp>
      <p:sp>
        <p:nvSpPr>
          <p:cNvPr id="6" name="Rectangle 5"/>
          <p:cNvSpPr/>
          <p:nvPr/>
        </p:nvSpPr>
        <p:spPr>
          <a:xfrm>
            <a:off x="330200" y="3479800"/>
            <a:ext cx="9474200" cy="5078313"/>
          </a:xfrm>
          <a:prstGeom prst="rect">
            <a:avLst/>
          </a:prstGeom>
        </p:spPr>
        <p:txBody>
          <a:bodyPr wrap="square">
            <a:spAutoFit/>
          </a:bodyPr>
          <a:lstStyle/>
          <a:p>
            <a:r>
              <a:rPr lang="en-IN" sz="3600" dirty="0" smtClean="0"/>
              <a:t>The</a:t>
            </a:r>
            <a:r>
              <a:rPr lang="en-IN" sz="3600" dirty="0" smtClean="0"/>
              <a:t> </a:t>
            </a:r>
            <a:r>
              <a:rPr lang="en-IN" sz="3600" b="1" dirty="0" smtClean="0"/>
              <a:t>convectional rainfall</a:t>
            </a:r>
            <a:r>
              <a:rPr lang="en-IN" sz="3600" dirty="0" smtClean="0"/>
              <a:t> is prevalent in equatorial regions. In these, the warm air rises up and expands then, reaches at a cooler layer and saturates, then condenses mainly in the form of cumulus or cumulonimbus clouds. In the equatorial regions, the </a:t>
            </a:r>
            <a:r>
              <a:rPr lang="en-IN" sz="3600" b="1" dirty="0" smtClean="0"/>
              <a:t>precipitation</a:t>
            </a:r>
            <a:r>
              <a:rPr lang="en-IN" sz="3600" dirty="0" smtClean="0"/>
              <a:t> due to </a:t>
            </a:r>
            <a:r>
              <a:rPr lang="en-IN" sz="3600" b="1" dirty="0" smtClean="0"/>
              <a:t>convectional rainfall occurs</a:t>
            </a:r>
            <a:r>
              <a:rPr lang="en-IN" sz="3600" dirty="0" smtClean="0"/>
              <a:t> in the afternoon</a:t>
            </a:r>
            <a:endParaRPr lang="en-IN" sz="3600" dirty="0"/>
          </a:p>
        </p:txBody>
      </p:sp>
      <p:pic>
        <p:nvPicPr>
          <p:cNvPr id="1026" name="Picture 2"/>
          <p:cNvPicPr>
            <a:picLocks noChangeAspect="1" noChangeArrowheads="1"/>
          </p:cNvPicPr>
          <p:nvPr/>
        </p:nvPicPr>
        <p:blipFill>
          <a:blip r:embed="rId3"/>
          <a:srcRect/>
          <a:stretch>
            <a:fillRect/>
          </a:stretch>
        </p:blipFill>
        <p:spPr bwMode="auto">
          <a:xfrm>
            <a:off x="9194800" y="3124200"/>
            <a:ext cx="9093200" cy="716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187" y="1949116"/>
            <a:ext cx="12533814" cy="7626684"/>
          </a:xfrm>
        </p:spPr>
        <p:txBody>
          <a:bodyPr>
            <a:normAutofit/>
          </a:bodyPr>
          <a:lstStyle/>
          <a:p>
            <a:pPr>
              <a:buFont typeface="Arial" pitchFamily="34" charset="0"/>
              <a:buChar char="•"/>
            </a:pPr>
            <a:r>
              <a:rPr lang="en-IN" dirty="0" smtClean="0"/>
              <a:t>PLANT LIFE</a:t>
            </a:r>
            <a:br>
              <a:rPr lang="en-IN" dirty="0" smtClean="0"/>
            </a:br>
            <a:r>
              <a:rPr lang="en-IN" dirty="0" smtClean="0"/>
              <a:t>CANOPY</a:t>
            </a:r>
            <a:br>
              <a:rPr lang="en-IN" dirty="0" smtClean="0"/>
            </a:br>
            <a:r>
              <a:rPr lang="en-IN" dirty="0" smtClean="0"/>
              <a:t>  A MASS OF LEAVES AND BRANCHES THAT SPREAD OVER AN AREA TO FORM A ROOF.</a:t>
            </a:r>
            <a:br>
              <a:rPr lang="en-IN" dirty="0" smtClean="0"/>
            </a:br>
            <a:r>
              <a:rPr lang="en-IN" dirty="0" smtClean="0"/>
              <a:t/>
            </a:r>
            <a:br>
              <a:rPr lang="en-IN" dirty="0" smtClean="0"/>
            </a:br>
            <a:r>
              <a:rPr lang="en-IN" dirty="0" smtClean="0"/>
              <a:t>EVERGREEN FOREST</a:t>
            </a:r>
            <a:br>
              <a:rPr lang="en-IN" dirty="0" smtClean="0"/>
            </a:br>
            <a:r>
              <a:rPr lang="en-IN" dirty="0" smtClean="0"/>
              <a:t>  THE FOREST REMAIN GREEN THROUGHOUT THE YEAR.</a:t>
            </a:r>
            <a:br>
              <a:rPr lang="en-IN" dirty="0" smtClean="0"/>
            </a:br>
            <a:r>
              <a:rPr lang="en-IN" dirty="0" smtClean="0"/>
              <a:t/>
            </a:r>
            <a:br>
              <a:rPr lang="en-IN" dirty="0" smtClean="0"/>
            </a:br>
            <a:r>
              <a:rPr lang="en-IN" dirty="0" smtClean="0"/>
              <a:t>        THE FOREST IS SO DENSE,IT IS DIFFICULT TO PASS THROUGH THEM.</a:t>
            </a:r>
            <a:endParaRPr lang="en-IN" dirty="0"/>
          </a:p>
        </p:txBody>
      </p:sp>
      <p:sp>
        <p:nvSpPr>
          <p:cNvPr id="3" name="Text Placeholder 2"/>
          <p:cNvSpPr>
            <a:spLocks noGrp="1"/>
          </p:cNvSpPr>
          <p:nvPr>
            <p:ph type="body" idx="1"/>
          </p:nvPr>
        </p:nvSpPr>
        <p:spPr>
          <a:xfrm>
            <a:off x="4355432" y="288759"/>
            <a:ext cx="7531767" cy="1227220"/>
          </a:xfrm>
        </p:spPr>
        <p:txBody>
          <a:bodyPr>
            <a:normAutofit/>
          </a:bodyPr>
          <a:lstStyle/>
          <a:p>
            <a:pPr algn="ctr"/>
            <a:r>
              <a:rPr lang="en-IN" sz="3600" b="1" smtClean="0">
                <a:solidFill>
                  <a:srgbClr val="FF0000"/>
                </a:solidFill>
              </a:rPr>
              <a:t>VEGETATION</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pic>
        <p:nvPicPr>
          <p:cNvPr id="2050" name="Picture 2"/>
          <p:cNvPicPr>
            <a:picLocks noChangeAspect="1" noChangeArrowheads="1"/>
          </p:cNvPicPr>
          <p:nvPr/>
        </p:nvPicPr>
        <p:blipFill>
          <a:blip r:embed="rId2"/>
          <a:srcRect/>
          <a:stretch>
            <a:fillRect/>
          </a:stretch>
        </p:blipFill>
        <p:spPr bwMode="auto">
          <a:xfrm>
            <a:off x="13284200" y="2006600"/>
            <a:ext cx="5003800" cy="828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1975104"/>
            <a:ext cx="17565688" cy="7770476"/>
          </a:xfrm>
        </p:spPr>
        <p:txBody>
          <a:bodyPr>
            <a:normAutofit fontScale="90000"/>
          </a:bodyPr>
          <a:lstStyle/>
          <a:p>
            <a:r>
              <a:rPr lang="en-IN" dirty="0" smtClean="0"/>
              <a:t/>
            </a:r>
            <a:br>
              <a:rPr lang="en-IN" dirty="0" smtClean="0"/>
            </a:br>
            <a:r>
              <a:rPr lang="en-IN" dirty="0" smtClean="0"/>
              <a:t>RICH IN WILDLIFE.</a:t>
            </a:r>
            <a:br>
              <a:rPr lang="en-IN" dirty="0" smtClean="0"/>
            </a:br>
            <a:r>
              <a:rPr lang="en-IN" dirty="0" smtClean="0"/>
              <a:t/>
            </a:r>
            <a:br>
              <a:rPr lang="en-IN" dirty="0" smtClean="0"/>
            </a:br>
            <a:r>
              <a:rPr lang="en-IN" dirty="0" smtClean="0"/>
              <a:t>GORILLAS,CHIMPANZEES,MONKEYS,BONOBOS AND BABOONS.</a:t>
            </a:r>
            <a:br>
              <a:rPr lang="en-IN" dirty="0" smtClean="0"/>
            </a:br>
            <a:r>
              <a:rPr lang="en-IN" dirty="0" smtClean="0"/>
              <a:t/>
            </a:r>
            <a:br>
              <a:rPr lang="en-IN" dirty="0" smtClean="0"/>
            </a:br>
            <a:r>
              <a:rPr lang="en-IN" dirty="0" smtClean="0"/>
              <a:t>HIPPOPOTAMUS.RHINOCEROS AND ELEPHANT.</a:t>
            </a:r>
            <a:br>
              <a:rPr lang="en-IN" dirty="0" smtClean="0"/>
            </a:br>
            <a:r>
              <a:rPr lang="en-IN" dirty="0" smtClean="0"/>
              <a:t/>
            </a:r>
            <a:br>
              <a:rPr lang="en-IN" dirty="0" smtClean="0"/>
            </a:br>
            <a:r>
              <a:rPr lang="en-IN" dirty="0" smtClean="0"/>
              <a:t>CROCODILES,ALLIGATORS AND FISH .</a:t>
            </a:r>
            <a:br>
              <a:rPr lang="en-IN" dirty="0" smtClean="0"/>
            </a:br>
            <a:r>
              <a:rPr lang="en-IN" dirty="0" smtClean="0"/>
              <a:t/>
            </a:r>
            <a:br>
              <a:rPr lang="en-IN" dirty="0" smtClean="0"/>
            </a:br>
            <a:r>
              <a:rPr lang="en-IN" dirty="0" smtClean="0"/>
              <a:t>OKAPIS AND ANTELOPES ARE FOUND IN ITURI FOREST.</a:t>
            </a:r>
            <a:br>
              <a:rPr lang="en-IN" dirty="0" smtClean="0"/>
            </a:br>
            <a:r>
              <a:rPr lang="en-IN" dirty="0" smtClean="0"/>
              <a:t/>
            </a:r>
            <a:br>
              <a:rPr lang="en-IN" dirty="0" smtClean="0"/>
            </a:br>
            <a:r>
              <a:rPr lang="en-IN" dirty="0" smtClean="0"/>
              <a:t>PELICANS,DUCKS.OWLS AND EAGLES.</a:t>
            </a:r>
            <a:br>
              <a:rPr lang="en-IN" dirty="0" smtClean="0"/>
            </a:br>
            <a:endParaRPr lang="en-IN" dirty="0"/>
          </a:p>
        </p:txBody>
      </p:sp>
      <p:sp>
        <p:nvSpPr>
          <p:cNvPr id="3" name="Text Placeholder 2"/>
          <p:cNvSpPr>
            <a:spLocks noGrp="1"/>
          </p:cNvSpPr>
          <p:nvPr>
            <p:ph type="body" idx="1"/>
          </p:nvPr>
        </p:nvSpPr>
        <p:spPr>
          <a:xfrm>
            <a:off x="3657600" y="745958"/>
            <a:ext cx="9817767" cy="1034716"/>
          </a:xfrm>
        </p:spPr>
        <p:txBody>
          <a:bodyPr>
            <a:normAutofit/>
          </a:bodyPr>
          <a:lstStyle/>
          <a:p>
            <a:pPr algn="ctr"/>
            <a:r>
              <a:rPr lang="en-IN" sz="3600" b="1" dirty="0" smtClean="0">
                <a:solidFill>
                  <a:srgbClr val="FF0000"/>
                </a:solidFill>
              </a:rPr>
              <a:t>WILDLIFE</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pic>
        <p:nvPicPr>
          <p:cNvPr id="3075" name="Picture 3"/>
          <p:cNvPicPr>
            <a:picLocks noChangeAspect="1" noChangeArrowheads="1"/>
          </p:cNvPicPr>
          <p:nvPr/>
        </p:nvPicPr>
        <p:blipFill>
          <a:blip r:embed="rId2"/>
          <a:srcRect/>
          <a:stretch>
            <a:fillRect/>
          </a:stretch>
        </p:blipFill>
        <p:spPr bwMode="auto">
          <a:xfrm>
            <a:off x="13277850" y="1989138"/>
            <a:ext cx="2705100" cy="1685925"/>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9767456" y="7467601"/>
            <a:ext cx="3432608" cy="2401888"/>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13665200" y="7113011"/>
            <a:ext cx="4622800" cy="2709862"/>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a:srcRect/>
          <a:stretch>
            <a:fillRect/>
          </a:stretch>
        </p:blipFill>
        <p:spPr bwMode="auto">
          <a:xfrm>
            <a:off x="11093450" y="4699000"/>
            <a:ext cx="4425950" cy="185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1070</TotalTime>
  <Words>151</Words>
  <Application>Microsoft Office PowerPoint</Application>
  <PresentationFormat>Custom</PresentationFormat>
  <Paragraphs>73</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Slide 1</vt:lpstr>
      <vt:lpstr>CONTENTS:  1.LOCATION /LAND   2. CLIMATE  3.VEGETATION         PLANT LIFE         ANIMAL LIFE  4.ECONOMIC RESOURCES  5.LIFE OF THE PEOPLE  6.TRANSPORT  7.CITIES                </vt:lpstr>
      <vt:lpstr>Slide 3</vt:lpstr>
      <vt:lpstr>    </vt:lpstr>
      <vt:lpstr>               </vt:lpstr>
      <vt:lpstr>RIVER CONGO IS THE SECOND LONGEST RIVER IN AFRICA.  IT IS KNOWN AS THE HIGHWAY OF CENTRAL AFRICA.  IT IS SURROUNDED BY MOUNTAINS AND PLATEAUS.  RUWENZORI MOUNTAIN IN THE NORTH-EAST.  MOUNT MARGHERITA- HIGHEST PEAK.  MAJOR LAKES ARE- ALBERT,EDWARD.KIVU AND TANGANYIKA.  </vt:lpstr>
      <vt:lpstr>                        EQUATORIAL CLIMATE.             VERY HOT AND RAINY THROUGHOUT THE YEAR. CONVECTIONAL RAINFALL</vt:lpstr>
      <vt:lpstr>PLANT LIFE CANOPY   A MASS OF LEAVES AND BRANCHES THAT SPREAD OVER AN AREA TO FORM A ROOF.  EVERGREEN FOREST   THE FOREST REMAIN GREEN THROUGHOUT THE YEAR.          THE FOREST IS SO DENSE,IT IS DIFFICULT TO PASS THROUGH THEM.</vt:lpstr>
      <vt:lpstr> RICH IN WILDLIFE.  GORILLAS,CHIMPANZEES,MONKEYS,BONOBOS AND BABOONS.  HIPPOPOTAMUS.RHINOCEROS AND ELEPHANT.  CROCODILES,ALLIGATORS AND FISH .  OKAPIS AND ANTELOPES ARE FOUND IN ITURI FOREST.  PELICANS,DUCKS.OWLS AND EAGLES. </vt:lpstr>
      <vt:lpstr>FARMING ,FORESTRY,FISHING AND LIVESTOCK REARING –MAIN OCCUPATIONS.  FOOD CROPS – RICE,MAIZE AND CASSAVA.  CASH CROPS – COCOA,COFFEE,TOBACCO,COTTON,RUBBER AND OIL PALM.  MINERALS – GOLD,COBALT,COPPER,CADMIUM,PETROLEM,DIAMOND,SILVER,ZINC,MANGANESE,TIN,URANIUM,IRON ORE,BAUXITE AND COAL.      </vt:lpstr>
      <vt:lpstr>THE COUNTRY IS THINLY POPULATED. CASSAVA –ROOT STAPLE FOOD BANTU –TRIBAL PEOPLE,THEY FOLLOW TRADITIONAL LIFESTYLES. PYGMIES –INHABITANTS,THEY ARE ALSO KNOWNS AS BAMBUTI. THEY ARE VERY SHORT LESS THAN 150 CM TALL.  THEY LIVE IN ITURI FOREST. THEY LEAD A PRIMITIVE LIFE.</vt:lpstr>
      <vt:lpstr>POOR LAND TRANSPORT.  DENSE OF THE FOREST MADE DIFFICULT FOR BUILDING RAILWAYS AND ROADWAYS.  THE COUNTRY HAS A NETWORK OF RIVERS.  WATER TRANSPORT HAS BECOME THE CHIEF MEANS OF TRAVEL.  AIR TRANSPORT IS VERY EFFECTIVE WAY TO TRAVEL.  THE COUNTRY HAS MORE THAN 200 AIRPORTS.         </vt:lpstr>
      <vt:lpstr>30 % OF THE TOTAL POPULATION LIVES IN TOWNS AND CITIES.  KINSHASA IS THE CAPITAL AND LARGEST CITY.  LUBUMBASHI IS THE MAIN CITY &amp; MINERAL – RICH REGION.  BIG CITIES – KANANGA,KISANGANI, LIKASI,KIKWIT.  MATADI –PORT CITY.</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welcome1</cp:lastModifiedBy>
  <cp:revision>81</cp:revision>
  <dcterms:created xsi:type="dcterms:W3CDTF">2006-08-16T00:00:00Z</dcterms:created>
  <dcterms:modified xsi:type="dcterms:W3CDTF">2020-07-29T06:21:37Z</dcterms:modified>
</cp:coreProperties>
</file>